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23" r:id="rId7"/>
    <p:sldId id="1122" r:id="rId8"/>
    <p:sldId id="1125" r:id="rId9"/>
    <p:sldId id="1121" r:id="rId10"/>
    <p:sldId id="1126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7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161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S2-2403559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26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th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– March 1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st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966611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/>
                <a:gridCol w="1358344"/>
                <a:gridCol w="2892110"/>
                <a:gridCol w="2685530"/>
                <a:gridCol w="1983163"/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Rel-19 </a:t>
            </a:r>
            <a:r>
              <a:rPr lang="en-US" sz="2000" b="1" dirty="0"/>
              <a:t>studies </a:t>
            </a:r>
            <a:r>
              <a:rPr lang="en-US" sz="2000" b="1" dirty="0" smtClean="0"/>
              <a:t>expected to complete </a:t>
            </a:r>
            <a:r>
              <a:rPr lang="en-US" sz="2000" b="1" dirty="0" smtClean="0">
                <a:solidFill>
                  <a:srgbClr val="FF0000"/>
                </a:solidFill>
              </a:rPr>
              <a:t>by end of </a:t>
            </a:r>
            <a:r>
              <a:rPr lang="en-US" sz="2000" b="1" dirty="0" smtClean="0"/>
              <a:t>SA2#163 </a:t>
            </a:r>
            <a:r>
              <a:rPr lang="en-US" sz="2000" b="1" dirty="0"/>
              <a:t>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In general it is not expected that study work on any KI’s will continue beyond this </a:t>
            </a:r>
            <a:r>
              <a:rPr lang="en-US" sz="1800" dirty="0" smtClean="0"/>
              <a:t>date, but there will be some exceptions to this due to dependencies on other TSGs/WGs 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WIDs based on the outcomes of the studies to be agreed by SA2 in SA2#163 </a:t>
            </a:r>
            <a:r>
              <a:rPr lang="en-US" sz="1800" dirty="0" smtClean="0"/>
              <a:t>(May 2024) and </a:t>
            </a:r>
            <a:r>
              <a:rPr lang="en-US" sz="1800" dirty="0"/>
              <a:t>submitted to SA#104 (June 2024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Study-only items will not follow these targets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by </a:t>
            </a:r>
            <a:r>
              <a:rPr lang="en-US" sz="2000" b="1" dirty="0" smtClean="0">
                <a:solidFill>
                  <a:srgbClr val="FF0000"/>
                </a:solidFill>
              </a:rPr>
              <a:t>end of </a:t>
            </a:r>
            <a:r>
              <a:rPr lang="en-US" sz="2000" b="1" dirty="0" smtClean="0"/>
              <a:t>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93"/>
            <a:ext cx="3967479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TU overview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750559"/>
              </p:ext>
            </p:extLst>
          </p:nvPr>
        </p:nvGraphicFramePr>
        <p:xfrm>
          <a:off x="1551115" y="5861881"/>
          <a:ext cx="3048042" cy="609066"/>
        </p:xfrm>
        <a:graphic>
          <a:graphicData uri="http://schemas.openxmlformats.org/drawingml/2006/table">
            <a:tbl>
              <a:tblPr/>
              <a:tblGrid>
                <a:gridCol w="1524021"/>
                <a:gridCol w="1524021"/>
              </a:tblGrid>
              <a:tr h="232204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content discussion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957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8729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1628"/>
              </p:ext>
            </p:extLst>
          </p:nvPr>
        </p:nvGraphicFramePr>
        <p:xfrm>
          <a:off x="5263376" y="243193"/>
          <a:ext cx="6400800" cy="6227754"/>
        </p:xfrm>
        <a:graphic>
          <a:graphicData uri="http://schemas.openxmlformats.org/drawingml/2006/table">
            <a:tbl>
              <a:tblPr/>
              <a:tblGrid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</a:tblGrid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 txBox="1">
            <a:spLocks/>
          </p:cNvSpPr>
          <p:nvPr/>
        </p:nvSpPr>
        <p:spPr bwMode="auto">
          <a:xfrm>
            <a:off x="454619" y="1382348"/>
            <a:ext cx="4557133" cy="4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71684" indent="-371684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transition to great TU allocation for Rel-19 is expected to be gradual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Allocations in the table right are as currently set out in S2-2402208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plan will be re-assessed after each meeting to see whether the transition to Rel-19 can be accelerated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Some buffer remains in the plan to handle alignment with other WG’s, late additional work, drafting, </a:t>
            </a:r>
            <a:r>
              <a:rPr lang="en-US" sz="1800" kern="0" dirty="0" err="1" smtClean="0"/>
              <a:t>etc</a:t>
            </a:r>
            <a:endParaRPr lang="en-US" sz="1800" kern="0" dirty="0" smtClean="0"/>
          </a:p>
          <a:p>
            <a:pPr>
              <a:lnSpc>
                <a:spcPct val="110000"/>
              </a:lnSpc>
              <a:defRPr/>
            </a:pPr>
            <a:endParaRPr 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22390660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029" y="28814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217454"/>
            <a:ext cx="4492136" cy="522146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The planned total budget for TEI19 items is 12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Proposed plan for TEI19 </a:t>
            </a:r>
            <a:r>
              <a:rPr lang="en-US" sz="2000" dirty="0" smtClean="0"/>
              <a:t>items in table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Note that SA (in SP-231760) endorsed the following: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FS_INSS: Move to TEI19.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RVAS_ARCH: Move to TEI19.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TEI19_Netshare: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>
              <a:lnSpc>
                <a:spcPct val="110000"/>
              </a:lnSpc>
              <a:defRPr/>
            </a:pPr>
            <a:endParaRPr lang="en-US" sz="2032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39212"/>
              </p:ext>
            </p:extLst>
          </p:nvPr>
        </p:nvGraphicFramePr>
        <p:xfrm>
          <a:off x="5246556" y="1318316"/>
          <a:ext cx="6452936" cy="3775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0664"/>
                <a:gridCol w="838452"/>
                <a:gridCol w="3387777"/>
                <a:gridCol w="1716043"/>
              </a:tblGrid>
              <a:tr h="25930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TEI19 preparation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TEI119 technical work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2856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Jan 24</a:t>
                      </a:r>
                      <a:endParaRPr lang="en-US" sz="14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Endorse some TEI19 items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(must have WID, draft CR’s, &gt; 4 supporters)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Items not endorsed are noted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None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Feb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Agree </a:t>
                      </a:r>
                      <a:r>
                        <a:rPr lang="en-US" sz="1400" dirty="0">
                          <a:effectLst/>
                        </a:rPr>
                        <a:t>&lt;= 8 TU’s of TEI19 items – these will be scheduled in Q2 – </a:t>
                      </a:r>
                      <a:r>
                        <a:rPr lang="en-US" sz="1400" dirty="0" smtClean="0">
                          <a:effectLst/>
                        </a:rPr>
                        <a:t>Q4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714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Apr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Agree &lt;= 4 TU’s of TEI19 items – these will be scheduled in Q3 – Q4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not agreed </a:t>
                      </a:r>
                      <a:r>
                        <a:rPr lang="en-US" sz="1400">
                          <a:effectLst/>
                        </a:rPr>
                        <a:t>are </a:t>
                      </a:r>
                      <a:r>
                        <a:rPr lang="en-US" sz="1400" smtClean="0">
                          <a:effectLst/>
                        </a:rPr>
                        <a:t>noted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May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 TU’s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36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Aug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TU’s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5930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Oct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 planned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Nov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83860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Q2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SA2#162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SA2#162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5.X, 6.X, </a:t>
            </a:r>
            <a:r>
              <a:rPr lang="en-US" sz="1626" dirty="0" smtClean="0">
                <a:solidFill>
                  <a:schemeClr val="tx2"/>
                </a:solidFill>
              </a:rPr>
              <a:t>7.X, 8.X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9.X: Rel-18 </a:t>
            </a:r>
            <a:r>
              <a:rPr lang="en-US" sz="1626" dirty="0" smtClean="0">
                <a:solidFill>
                  <a:schemeClr val="tx2"/>
                </a:solidFill>
              </a:rPr>
              <a:t>Maintenance </a:t>
            </a:r>
            <a:r>
              <a:rPr lang="en-US" sz="1626" dirty="0" smtClean="0">
                <a:solidFill>
                  <a:srgbClr val="FF0000"/>
                </a:solidFill>
              </a:rPr>
              <a:t>(apply quota of 2 </a:t>
            </a:r>
            <a:r>
              <a:rPr lang="en-US" sz="1626" dirty="0" err="1" smtClean="0">
                <a:solidFill>
                  <a:srgbClr val="FF0000"/>
                </a:solidFill>
              </a:rPr>
              <a:t>tdocs</a:t>
            </a:r>
            <a:r>
              <a:rPr lang="en-US" sz="1626" dirty="0" smtClean="0">
                <a:solidFill>
                  <a:srgbClr val="FF0000"/>
                </a:solidFill>
              </a:rPr>
              <a:t> per company per item)</a:t>
            </a:r>
            <a:endParaRPr lang="en-US" sz="1626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approved study/work </a:t>
            </a:r>
            <a:r>
              <a:rPr lang="en-US" sz="1626" dirty="0" smtClean="0">
                <a:solidFill>
                  <a:schemeClr val="tx2"/>
                </a:solidFill>
              </a:rPr>
              <a:t>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949614"/>
              </p:ext>
            </p:extLst>
          </p:nvPr>
        </p:nvGraphicFramePr>
        <p:xfrm>
          <a:off x="5627325" y="1424066"/>
          <a:ext cx="6323339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4"/>
                <a:gridCol w="1788143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5 April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5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Registration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8 April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15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April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0100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Close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19 April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0930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SA2#163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SA2#163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5.X, 6.X, </a:t>
            </a:r>
            <a:r>
              <a:rPr lang="en-US" sz="1626" dirty="0" smtClean="0">
                <a:solidFill>
                  <a:schemeClr val="tx2"/>
                </a:solidFill>
              </a:rPr>
              <a:t>7.X, </a:t>
            </a:r>
            <a:r>
              <a:rPr lang="en-US" sz="1626" dirty="0" smtClean="0">
                <a:solidFill>
                  <a:schemeClr val="tx2"/>
                </a:solidFill>
              </a:rPr>
              <a:t>8.X </a:t>
            </a:r>
            <a:r>
              <a:rPr lang="en-US" sz="1626" dirty="0" smtClean="0">
                <a:solidFill>
                  <a:srgbClr val="FF0000"/>
                </a:solidFill>
              </a:rPr>
              <a:t>(only related to incoming LS’s)</a:t>
            </a:r>
            <a:endParaRPr lang="en-US" sz="1626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9.X: Rel-18 </a:t>
            </a:r>
            <a:r>
              <a:rPr lang="en-US" sz="1626" dirty="0" smtClean="0">
                <a:solidFill>
                  <a:schemeClr val="tx2"/>
                </a:solidFill>
              </a:rPr>
              <a:t>Maintenance </a:t>
            </a:r>
            <a:r>
              <a:rPr lang="en-US" sz="1626" dirty="0">
                <a:solidFill>
                  <a:srgbClr val="FF0000"/>
                </a:solidFill>
              </a:rPr>
              <a:t>(apply quota of 2 </a:t>
            </a:r>
            <a:r>
              <a:rPr lang="en-US" sz="1626" dirty="0" err="1">
                <a:solidFill>
                  <a:srgbClr val="FF0000"/>
                </a:solidFill>
              </a:rPr>
              <a:t>tdocs</a:t>
            </a:r>
            <a:r>
              <a:rPr lang="en-US" sz="1626" dirty="0">
                <a:solidFill>
                  <a:srgbClr val="FF0000"/>
                </a:solidFill>
              </a:rPr>
              <a:t> per company per item</a:t>
            </a:r>
            <a:r>
              <a:rPr lang="en-US" sz="1626" dirty="0" smtClean="0">
                <a:solidFill>
                  <a:srgbClr val="FF0000"/>
                </a:solidFill>
              </a:rPr>
              <a:t>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approved study/work </a:t>
            </a:r>
            <a:r>
              <a:rPr lang="en-US" sz="1626" dirty="0" smtClean="0">
                <a:solidFill>
                  <a:schemeClr val="tx2"/>
                </a:solidFill>
              </a:rPr>
              <a:t>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0298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20 May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31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31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15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81008</TotalTime>
  <Words>1237</Words>
  <Application>Microsoft Office PowerPoint</Application>
  <PresentationFormat>Widescreen</PresentationFormat>
  <Paragraphs>635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Malgun Gothic</vt:lpstr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– TU overview</vt:lpstr>
      <vt:lpstr>Rel-19 planning for SA2 – TEI19</vt:lpstr>
      <vt:lpstr>Meetings in Q2 2024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938</cp:revision>
  <cp:lastPrinted>2023-08-02T08:25:48Z</cp:lastPrinted>
  <dcterms:created xsi:type="dcterms:W3CDTF">2018-05-24T11:49:12Z</dcterms:created>
  <dcterms:modified xsi:type="dcterms:W3CDTF">2024-02-28T17:19:08Z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